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10287000" cx="18288000"/>
  <p:notesSz cx="10287000" cy="18288000"/>
  <p:embeddedFontLst>
    <p:embeddedFont>
      <p:font typeface="Open Sans ExtraBold"/>
      <p:bold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6862F9-4CEA-4114-95C1-B2F2AC490DBF}">
  <a:tblStyle styleId="{F36862F9-4CEA-4114-95C1-B2F2AC490DB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OpenSansExtraBold-bold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Extra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b1741dbed_0_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COVID19 와 무역 데이터의 관련 해서 이야기 해서 나가야함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eb1741dbed_0_6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b1741dbed_5_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eb1741dbed_5_6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b1741dbed_0_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eb1741dbed_0_1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b1741dbed_3_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eb1741dbed_3_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b1741dbed_4_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eb1741dbed_4_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b1741dbed_0_8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COVID19 와 무역 데이터의 관련 해서 이야기 해서 나가야함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eb1741dbed_0_8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b1741dbed_0_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COVID19 와 무역 데이터의 관련 해서 이야기 해서 나가야함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eb1741dbed_0_2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b1741dbed_8_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b1741dbed_8_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b1741dbed_6_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eb1741dbed_6_3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b1741dbed_6_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eb1741dbed_6_5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b1741dbed_0_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COVID19 와 무역 데이터의 관련 해서 이야기 해서 나가야함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eb1741dbed_0_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b1741dbed_6_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eb1741dbed_6_4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COVID19 와 무역 데이터의 관련 해서 이야기 해서 나가야함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b1741dbed_5_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eb1741dbed_5_1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b1741dbed_6_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eb1741dbed_6_2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b1741dbed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eb1741dbed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1741dbed_5_7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eb1741dbed_5_7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b1741dbed_0_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eb1741dbed_0_4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hyperlink" Target="https://coronaboard.kr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33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361" y="1037853"/>
            <a:ext cx="17221291" cy="821128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202893" y="6385680"/>
            <a:ext cx="12024231" cy="1193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FF"/>
                </a:solidFill>
              </a:rPr>
              <a:t>COVID19와 무역의</a:t>
            </a:r>
            <a:endParaRPr sz="4300">
              <a:solidFill>
                <a:srgbClr val="FFFFFF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630668" y="8811407"/>
            <a:ext cx="910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팀장 :김 도희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팀원 :이 광평, 이 현민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202893" y="867008"/>
            <a:ext cx="9964760" cy="42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202868" y="7122694"/>
            <a:ext cx="12024300" cy="20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solidFill>
                  <a:srgbClr val="FFFFFF"/>
                </a:solidFill>
              </a:rPr>
              <a:t> 연관성 분석 </a:t>
            </a:r>
            <a:endParaRPr sz="7300">
              <a:solidFill>
                <a:srgbClr val="FFFFF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64212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1811150" y="588950"/>
            <a:ext cx="80370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코로나 데이터 분석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0" y="195250"/>
            <a:ext cx="15858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1463383" y="1116797"/>
            <a:ext cx="246624" cy="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5750" y="1201838"/>
            <a:ext cx="7619875" cy="571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6225" y="3002325"/>
            <a:ext cx="7379049" cy="31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996050" y="7677125"/>
            <a:ext cx="9667200" cy="1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전 세계 월별 누적 확진자수는 꾸준히 증가하고 있고, 전 세계 확진자 수는 약 21억명, 사망자는 444만명, 치명률은 2%로 꾸준하게 증가하고 있습니다. </a:t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현재 사회 전반에 많은 영향을 끼치고 있으며, 미래에도 많은 영향을 미칠것으로 보입니다.</a:t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306650" y="1553850"/>
            <a:ext cx="51978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r>
              <a:rPr lang="en-US" sz="4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-2 시각화</a:t>
            </a:r>
            <a:endParaRPr sz="4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0562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5855775" y="4828775"/>
            <a:ext cx="122601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무역 데이터 분석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3761250" y="4571850"/>
            <a:ext cx="16215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5" y="2653050"/>
            <a:ext cx="11008449" cy="47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9825" y="2653050"/>
            <a:ext cx="5698825" cy="47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375" y="7440525"/>
            <a:ext cx="11008450" cy="19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11469825" y="7440525"/>
            <a:ext cx="64542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1. 년도와, 컬럼명등 변경, 수정, 삭제 처리를 해준다. </a:t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2. preprocessing 함수를 이용해서 폴더 안에 있는 파일을 불러와서 모두 concat시킨다. </a:t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2018200" y="495100"/>
            <a:ext cx="122601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무역 데이터 분석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330600" y="205900"/>
            <a:ext cx="19095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954300" y="1451500"/>
            <a:ext cx="10491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4-1 전처리</a:t>
            </a:r>
            <a:endParaRPr sz="4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-208962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25" y="2500550"/>
            <a:ext cx="7278251" cy="52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8773" y="2500550"/>
            <a:ext cx="9058400" cy="14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8775" y="3937375"/>
            <a:ext cx="9058400" cy="15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8155975" y="6111125"/>
            <a:ext cx="82758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데이터를 원하는 날짜로 처리할 수 있게</a:t>
            </a:r>
            <a:r>
              <a:rPr lang="en-US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함수로 만들어</a:t>
            </a:r>
            <a:r>
              <a:rPr lang="en-US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(데이터, ‘년-월’)을 넣어주면 해당 날짜에 맞춰서 처리된 데이터가 반환된다. </a:t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018200" y="495100"/>
            <a:ext cx="122601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무역 데이터 분석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330600" y="205900"/>
            <a:ext cx="19095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954300" y="1451500"/>
            <a:ext cx="10491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4-1 전처리</a:t>
            </a:r>
            <a:endParaRPr sz="4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8855800" y="6353475"/>
            <a:ext cx="7232400" cy="16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코로나 데이터와 무역데이터를 merge 시킨후 상관계수를 구해준다. </a:t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00" y="4912854"/>
            <a:ext cx="8525201" cy="2344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00" y="2665325"/>
            <a:ext cx="8525198" cy="234469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/>
        </p:nvSpPr>
        <p:spPr>
          <a:xfrm>
            <a:off x="2018200" y="495100"/>
            <a:ext cx="122601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무역 데이터 분석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330600" y="205900"/>
            <a:ext cx="19095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954300" y="1451500"/>
            <a:ext cx="10491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4-1 전처리</a:t>
            </a:r>
            <a:endParaRPr sz="4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5801" y="2665313"/>
            <a:ext cx="8525201" cy="217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5800" y="4839000"/>
            <a:ext cx="85252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63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75" y="2375200"/>
            <a:ext cx="4165762" cy="24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/>
        </p:nvSpPr>
        <p:spPr>
          <a:xfrm>
            <a:off x="2018200" y="495100"/>
            <a:ext cx="122601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무역 데이터 분석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330600" y="205900"/>
            <a:ext cx="19095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954300" y="1451500"/>
            <a:ext cx="10491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4-2 시각화</a:t>
            </a:r>
            <a:endParaRPr sz="4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975" y="4846225"/>
            <a:ext cx="4165762" cy="24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8738" y="2375200"/>
            <a:ext cx="4165762" cy="24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8738" y="4846225"/>
            <a:ext cx="4165762" cy="24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2226150" y="7781575"/>
            <a:ext cx="138357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2020년 코로나로 인해 수출액 급락 이후, 모두 지난 10년 동안의 월평균 수출액을 </a:t>
            </a:r>
            <a:r>
              <a:rPr lang="en-US" sz="2300" u="sng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회복과 더불어 플러스 성장을 했고</a:t>
            </a:r>
            <a:r>
              <a:rPr lang="en-US" sz="23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, 일부 나라들은 지난 10년간에 최대 수출량보다 더 많은 수출을 한 나라들도 있습니다.</a:t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aphicFrame>
        <p:nvGraphicFramePr>
          <p:cNvPr id="261" name="Google Shape;261;p27"/>
          <p:cNvGraphicFramePr/>
          <p:nvPr/>
        </p:nvGraphicFramePr>
        <p:xfrm>
          <a:off x="8982550" y="2394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{F36862F9-4CEA-4114-95C1-B2F2AC490DBF}</a:tableStyleId>
              </a:tblPr>
              <a:tblGrid>
                <a:gridCol w="2260925"/>
                <a:gridCol w="2260925"/>
                <a:gridCol w="2241150"/>
                <a:gridCol w="2260925"/>
              </a:tblGrid>
              <a:tr h="56425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구분</a:t>
                      </a:r>
                      <a:endParaRPr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2011-2019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 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564250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평균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최대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2021-7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582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500"/>
                        <a:t>대한민국</a:t>
                      </a:r>
                      <a:endParaRPr b="1" sz="1500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457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551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u="sng"/>
                        <a:t>554</a:t>
                      </a:r>
                      <a:r>
                        <a:rPr lang="en-US" u="sng"/>
                        <a:t>(21.2)</a:t>
                      </a:r>
                      <a:endParaRPr u="sng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F1D3"/>
                    </a:solidFill>
                  </a:tcPr>
                </a:tc>
              </a:tr>
              <a:tr h="582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500"/>
                        <a:t>일본</a:t>
                      </a:r>
                      <a:endParaRPr b="1" sz="1500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554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675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u="sng"/>
                        <a:t>607</a:t>
                      </a:r>
                      <a:r>
                        <a:rPr lang="en-US" u="sng"/>
                        <a:t>(9.5)</a:t>
                      </a:r>
                      <a:endParaRPr u="sng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</a:tr>
              <a:tr h="582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500"/>
                        <a:t>미국</a:t>
                      </a:r>
                      <a:endParaRPr b="1" sz="1500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1300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1490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u="sng"/>
                        <a:t>1,399</a:t>
                      </a:r>
                      <a:r>
                        <a:rPr lang="en-US" u="sng"/>
                        <a:t>(7.6)</a:t>
                      </a:r>
                      <a:endParaRPr u="sng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</a:tr>
              <a:tr h="582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500"/>
                        <a:t>중국</a:t>
                      </a:r>
                      <a:endParaRPr b="1" sz="1500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1871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2382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u="sng"/>
                        <a:t>2,475</a:t>
                      </a:r>
                      <a:r>
                        <a:rPr lang="en-US" u="sng"/>
                        <a:t>(32.2)</a:t>
                      </a:r>
                      <a:endParaRPr u="sng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F1D3"/>
                    </a:solidFill>
                  </a:tcPr>
                </a:tc>
              </a:tr>
              <a:tr h="582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500"/>
                        <a:t>대만</a:t>
                      </a:r>
                      <a:endParaRPr b="1" sz="1500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241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300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u="sng"/>
                        <a:t>343</a:t>
                      </a:r>
                      <a:r>
                        <a:rPr lang="en-US" u="sng"/>
                        <a:t>(42.3)</a:t>
                      </a:r>
                      <a:endParaRPr u="sng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F1D3"/>
                    </a:solidFill>
                  </a:tcPr>
                </a:tc>
              </a:tr>
              <a:tr h="582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500"/>
                        <a:t>EU</a:t>
                      </a:r>
                      <a:endParaRPr b="1" sz="1500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4792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6055</a:t>
                      </a:r>
                      <a:endParaRPr b="1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u="sng"/>
                        <a:t>5,194</a:t>
                      </a:r>
                      <a:r>
                        <a:rPr lang="en-US" u="sng"/>
                        <a:t>(8.3)</a:t>
                      </a:r>
                      <a:endParaRPr u="sng"/>
                    </a:p>
                  </a:txBody>
                  <a:tcPr marT="17900" marB="17900" marR="64775" marL="647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AF1"/>
                    </a:solidFill>
                  </a:tcPr>
                </a:tc>
              </a:tr>
            </a:tbl>
          </a:graphicData>
        </a:graphic>
      </p:graphicFrame>
      <p:sp>
        <p:nvSpPr>
          <p:cNvPr id="262" name="Google Shape;262;p27"/>
          <p:cNvSpPr txBox="1"/>
          <p:nvPr/>
        </p:nvSpPr>
        <p:spPr>
          <a:xfrm>
            <a:off x="15902175" y="1976550"/>
            <a:ext cx="20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 단위 : 억 $ )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0512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6624700" y="2584800"/>
            <a:ext cx="9501600" cy="3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코로나와 월별 수출양간에 상관계수는 최소 0.47에서 높게는 0.89까지 강한 양의 상관관계가 나온다. </a:t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이것은 코로나로 인한 경기 침체를 회복하는 과정에서 수출량이 증가해 양의 상관관계가 나왔을 것이라고 생각할 수 있다. </a:t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하지만 많은 나라들이 경기침체에 대한 회복을 넘어 플러스 성장까지 했다.</a:t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2018200" y="495100"/>
            <a:ext cx="122601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무역 데이터 분석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330600" y="205900"/>
            <a:ext cx="19095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954300" y="1451500"/>
            <a:ext cx="10491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4-2 시각화</a:t>
            </a:r>
            <a:endParaRPr sz="4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00" y="25848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0562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5855775" y="4828775"/>
            <a:ext cx="122601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결론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3761250" y="4571850"/>
            <a:ext cx="16215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05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587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8" name="Google Shape;288;p30"/>
          <p:cNvGraphicFramePr/>
          <p:nvPr/>
        </p:nvGraphicFramePr>
        <p:xfrm>
          <a:off x="791400" y="268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{F36862F9-4CEA-4114-95C1-B2F2AC490DBF}</a:tableStyleId>
              </a:tblPr>
              <a:tblGrid>
                <a:gridCol w="1652850"/>
                <a:gridCol w="1387250"/>
                <a:gridCol w="1387250"/>
                <a:gridCol w="1387250"/>
                <a:gridCol w="1401975"/>
                <a:gridCol w="1372475"/>
              </a:tblGrid>
              <a:tr h="2190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/>
                        <a:t>구분</a:t>
                      </a:r>
                      <a:endParaRPr b="1" sz="1100"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/>
                        <a:t>2020년</a:t>
                      </a:r>
                      <a:endParaRPr b="1" sz="1100"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/>
                        <a:t>2021년</a:t>
                      </a:r>
                      <a:endParaRPr b="1" sz="1100"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9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/>
                        <a:t>7월</a:t>
                      </a:r>
                      <a:endParaRPr b="1" sz="1100"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/>
                        <a:t>1~7월</a:t>
                      </a:r>
                      <a:endParaRPr b="1" sz="1100"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/>
                        <a:t>6월</a:t>
                      </a:r>
                      <a:endParaRPr b="1" sz="1100"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/>
                        <a:t>7월</a:t>
                      </a:r>
                      <a:endParaRPr b="1" sz="1100"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/>
                        <a:t>1~7월</a:t>
                      </a:r>
                      <a:endParaRPr b="1" sz="1100"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수 출</a:t>
                      </a:r>
                      <a:endParaRPr b="1" sz="1100"/>
                    </a:p>
                    <a:p>
                      <a:pPr indent="0" lvl="0" marL="0" rtl="0"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700"/>
                        <a:t>(전년동기대비)</a:t>
                      </a:r>
                      <a:endParaRPr b="1" sz="700"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F1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42,785</a:t>
                      </a:r>
                      <a:endParaRPr/>
                    </a:p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(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△</a:t>
                      </a:r>
                      <a:r>
                        <a:rPr lang="en-US"/>
                        <a:t>7.1)</a:t>
                      </a:r>
                      <a:endParaRPr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283,306</a:t>
                      </a:r>
                      <a:endParaRPr/>
                    </a:p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(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△</a:t>
                      </a:r>
                      <a:r>
                        <a:rPr lang="en-US"/>
                        <a:t>10.7)</a:t>
                      </a:r>
                      <a:endParaRPr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54,838</a:t>
                      </a:r>
                      <a:endParaRPr/>
                    </a:p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(39.8)</a:t>
                      </a:r>
                      <a:endParaRPr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sng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</a:rPr>
                        <a:t>55,434</a:t>
                      </a:r>
                      <a:endParaRPr b="1" sz="2000" u="sng">
                        <a:solidFill>
                          <a:srgbClr val="FF000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</a:rPr>
                        <a:t>(29.6)</a:t>
                      </a:r>
                      <a:endParaRPr b="1" sz="2000">
                        <a:solidFill>
                          <a:srgbClr val="FF000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7900" marB="17900" marR="17900" marL="1790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358,652</a:t>
                      </a:r>
                      <a:endParaRPr b="1"/>
                    </a:p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(26.6)</a:t>
                      </a:r>
                      <a:endParaRPr b="1"/>
                    </a:p>
                  </a:txBody>
                  <a:tcPr marT="17900" marB="17900" marR="17900" marL="1790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F4E3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수 입</a:t>
                      </a:r>
                      <a:endParaRPr b="1" sz="1100"/>
                    </a:p>
                    <a:p>
                      <a:pPr indent="0" lvl="0" marL="0" rtl="0"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700"/>
                        <a:t>(전년동기대비)</a:t>
                      </a:r>
                      <a:endParaRPr b="1" sz="700"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F1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38,849</a:t>
                      </a:r>
                      <a:endParaRPr/>
                    </a:p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(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△</a:t>
                      </a:r>
                      <a:r>
                        <a:rPr lang="en-US"/>
                        <a:t>11.2)</a:t>
                      </a:r>
                      <a:endParaRPr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268,738</a:t>
                      </a:r>
                      <a:endParaRPr/>
                    </a:p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(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△</a:t>
                      </a:r>
                      <a:r>
                        <a:rPr lang="en-US"/>
                        <a:t>9.3)</a:t>
                      </a:r>
                      <a:endParaRPr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50,355</a:t>
                      </a:r>
                      <a:endParaRPr/>
                    </a:p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(40.7)</a:t>
                      </a:r>
                      <a:endParaRPr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sng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</a:rPr>
                        <a:t>53,662</a:t>
                      </a:r>
                      <a:endParaRPr b="1" sz="2000" u="sng">
                        <a:solidFill>
                          <a:srgbClr val="FF0000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</a:rPr>
                        <a:t>(38.1</a:t>
                      </a:r>
                      <a:r>
                        <a:rPr b="1" lang="en-US" sz="1100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</a:rPr>
                        <a:t>)</a:t>
                      </a:r>
                      <a:endParaRPr b="1" sz="1100">
                        <a:solidFill>
                          <a:srgbClr val="FF000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7900" marB="17900" marR="17900" marL="1790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338,903</a:t>
                      </a:r>
                      <a:endParaRPr b="1"/>
                    </a:p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(26.1)</a:t>
                      </a:r>
                      <a:endParaRPr b="1" sz="1100"/>
                    </a:p>
                  </a:txBody>
                  <a:tcPr marT="17900" marB="17900" marR="17900" marL="1790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F4E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/>
                        <a:t>무역수지</a:t>
                      </a:r>
                      <a:endParaRPr b="1" sz="1100"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F1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3,936</a:t>
                      </a:r>
                      <a:endParaRPr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14,568</a:t>
                      </a:r>
                      <a:endParaRPr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/>
                        <a:t>4,483</a:t>
                      </a:r>
                      <a:endParaRPr/>
                    </a:p>
                  </a:txBody>
                  <a:tcPr marT="17900" marB="17900" marR="17900" marL="179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6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u="sng">
                          <a:solidFill>
                            <a:srgbClr val="FF0000"/>
                          </a:solidFill>
                          <a:highlight>
                            <a:schemeClr val="lt1"/>
                          </a:highlight>
                        </a:rPr>
                        <a:t>1,772</a:t>
                      </a:r>
                      <a:endParaRPr b="1" u="sng">
                        <a:solidFill>
                          <a:srgbClr val="FF0000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17900" marB="17900" marR="17900" marL="1790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/>
                        <a:t>19,749</a:t>
                      </a:r>
                      <a:endParaRPr b="1"/>
                    </a:p>
                  </a:txBody>
                  <a:tcPr marT="17900" marB="17900" marR="17900" marL="1790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F4E3"/>
                    </a:solidFill>
                  </a:tcPr>
                </a:tc>
              </a:tr>
            </a:tbl>
          </a:graphicData>
        </a:graphic>
      </p:graphicFrame>
      <p:sp>
        <p:nvSpPr>
          <p:cNvPr id="289" name="Google Shape;289;p30"/>
          <p:cNvSpPr txBox="1"/>
          <p:nvPr/>
        </p:nvSpPr>
        <p:spPr>
          <a:xfrm>
            <a:off x="2018200" y="495100"/>
            <a:ext cx="122601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결론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330600" y="205900"/>
            <a:ext cx="19095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05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791400" y="6681075"/>
            <a:ext cx="86802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우리나라 </a:t>
            </a:r>
            <a:r>
              <a:rPr lang="en-US" sz="23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7월 월간 수출입 데이터를 보면 수출량은 29.6%, 수입량은 38.1%증가 했다. 또한 554억 달러는 우리나라 역사상 월별 최고 수출액이다. </a:t>
            </a:r>
            <a:endParaRPr sz="23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7월 8월은 보통 휴가와 연휴기간으로 수출량이 잘 안나오는 달인데도 불구하고 역대 수출량을 기록했다. </a:t>
            </a:r>
            <a:endParaRPr sz="23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10102175" y="966100"/>
            <a:ext cx="5724600" cy="3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주요 수출 품목으로는 반도체, 석유제품, 화장품 등 증가했고, 수입 품목은 원유, 가스, 석유제품이 증가했다. </a:t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주요 수출 대상국으로는 중국, 미국, 유럽연합 등에 대한 수출량이 꾸준히 증가했다.</a:t>
            </a:r>
            <a:endParaRPr sz="23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7871250" y="2277400"/>
            <a:ext cx="25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( 단위 : 십만 $ )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5400" y="4689088"/>
            <a:ext cx="6991350" cy="38195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5" name="Google Shape;295;p30"/>
          <p:cNvCxnSpPr/>
          <p:nvPr/>
        </p:nvCxnSpPr>
        <p:spPr>
          <a:xfrm flipH="1" rot="10800000">
            <a:off x="11964075" y="5450400"/>
            <a:ext cx="3414000" cy="3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0"/>
          <p:cNvCxnSpPr/>
          <p:nvPr/>
        </p:nvCxnSpPr>
        <p:spPr>
          <a:xfrm>
            <a:off x="13970550" y="5106075"/>
            <a:ext cx="1617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0"/>
          <p:cNvCxnSpPr/>
          <p:nvPr/>
        </p:nvCxnSpPr>
        <p:spPr>
          <a:xfrm>
            <a:off x="10361875" y="6333925"/>
            <a:ext cx="2335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0"/>
          <p:cNvCxnSpPr/>
          <p:nvPr/>
        </p:nvCxnSpPr>
        <p:spPr>
          <a:xfrm flipH="1" rot="10800000">
            <a:off x="12817575" y="8190625"/>
            <a:ext cx="4207500" cy="3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9" name="Google Shape;2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3113" y="4233925"/>
            <a:ext cx="6562725" cy="541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0" name="Google Shape;300;p30"/>
          <p:cNvCxnSpPr/>
          <p:nvPr/>
        </p:nvCxnSpPr>
        <p:spPr>
          <a:xfrm flipH="1" rot="10800000">
            <a:off x="12148913" y="4576663"/>
            <a:ext cx="26205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" name="Google Shape;30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8425" y="4233913"/>
            <a:ext cx="6972300" cy="35528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2" name="Google Shape;302;p30"/>
          <p:cNvCxnSpPr/>
          <p:nvPr/>
        </p:nvCxnSpPr>
        <p:spPr>
          <a:xfrm>
            <a:off x="14672850" y="4651525"/>
            <a:ext cx="1197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0"/>
          <p:cNvCxnSpPr/>
          <p:nvPr/>
        </p:nvCxnSpPr>
        <p:spPr>
          <a:xfrm flipH="1" rot="10800000">
            <a:off x="9177475" y="4921025"/>
            <a:ext cx="10182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0"/>
          <p:cNvCxnSpPr/>
          <p:nvPr/>
        </p:nvCxnSpPr>
        <p:spPr>
          <a:xfrm flipH="1" rot="10800000">
            <a:off x="13235375" y="5280400"/>
            <a:ext cx="26652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0"/>
          <p:cNvCxnSpPr/>
          <p:nvPr/>
        </p:nvCxnSpPr>
        <p:spPr>
          <a:xfrm>
            <a:off x="9207425" y="5564925"/>
            <a:ext cx="4342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63" y="509763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 txBox="1"/>
          <p:nvPr/>
        </p:nvSpPr>
        <p:spPr>
          <a:xfrm>
            <a:off x="8397850" y="7151374"/>
            <a:ext cx="76035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코로나 확산으로 인해 석유 제품에 대한 소비가 감소해, 공급량이 크게 줄었고, 이 후 세계적으로 경기가 살아나면서 다시 석유 제품 소비에 대한 기대감으로 원유 수요가 급증하고 있다. 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1"/>
          <p:cNvSpPr txBox="1"/>
          <p:nvPr/>
        </p:nvSpPr>
        <p:spPr>
          <a:xfrm>
            <a:off x="1546700" y="1750975"/>
            <a:ext cx="56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400" y="2117650"/>
            <a:ext cx="6229350" cy="77152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4" name="Google Shape;314;p31"/>
          <p:cNvCxnSpPr/>
          <p:nvPr/>
        </p:nvCxnSpPr>
        <p:spPr>
          <a:xfrm flipH="1" rot="10800000">
            <a:off x="1750975" y="6259525"/>
            <a:ext cx="5822100" cy="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1"/>
          <p:cNvCxnSpPr/>
          <p:nvPr/>
        </p:nvCxnSpPr>
        <p:spPr>
          <a:xfrm flipH="1" rot="10800000">
            <a:off x="1765575" y="6576250"/>
            <a:ext cx="5740800" cy="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Google Shape;3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2300" y="2183075"/>
            <a:ext cx="6096000" cy="457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31"/>
          <p:cNvCxnSpPr/>
          <p:nvPr/>
        </p:nvCxnSpPr>
        <p:spPr>
          <a:xfrm>
            <a:off x="3954300" y="9542825"/>
            <a:ext cx="3443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1"/>
          <p:cNvSpPr txBox="1"/>
          <p:nvPr/>
        </p:nvSpPr>
        <p:spPr>
          <a:xfrm>
            <a:off x="2018200" y="381575"/>
            <a:ext cx="122601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결론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330600" y="92375"/>
            <a:ext cx="19095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05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0" name="Google Shape;320;p31"/>
          <p:cNvCxnSpPr/>
          <p:nvPr/>
        </p:nvCxnSpPr>
        <p:spPr>
          <a:xfrm flipH="1" rot="10800000">
            <a:off x="2582700" y="9177950"/>
            <a:ext cx="4713000" cy="1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1"/>
          <p:cNvCxnSpPr/>
          <p:nvPr/>
        </p:nvCxnSpPr>
        <p:spPr>
          <a:xfrm>
            <a:off x="1765575" y="6887275"/>
            <a:ext cx="5007300" cy="1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1"/>
          <p:cNvCxnSpPr/>
          <p:nvPr/>
        </p:nvCxnSpPr>
        <p:spPr>
          <a:xfrm>
            <a:off x="6406686" y="5986866"/>
            <a:ext cx="1194600" cy="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38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951227" y="822105"/>
            <a:ext cx="10590439" cy="2048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CONTENTS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685" y="1868225"/>
            <a:ext cx="253919" cy="25391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713973" y="5828855"/>
            <a:ext cx="1354662" cy="1041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7640787" y="5942824"/>
            <a:ext cx="2922957" cy="665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00">
                <a:solidFill>
                  <a:schemeClr val="lt1"/>
                </a:solidFill>
              </a:rPr>
              <a:t>분석 목적 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0288095" y="5828855"/>
            <a:ext cx="1354662" cy="1041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1214847" y="5942824"/>
            <a:ext cx="29229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데이터 수집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3894158" y="5828855"/>
            <a:ext cx="1637940" cy="1041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4821000" y="5942825"/>
            <a:ext cx="34659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코로나 데이터 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9213600" y="7566275"/>
            <a:ext cx="873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0086600" y="7673372"/>
            <a:ext cx="3688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무역 데이터 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3775103" y="7566276"/>
            <a:ext cx="8730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4821000" y="7673375"/>
            <a:ext cx="2922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결론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4820996" y="6532250"/>
            <a:ext cx="31389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3-1 전처리</a:t>
            </a:r>
            <a:endParaRPr i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3-2 시각화</a:t>
            </a:r>
            <a:endParaRPr i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10086596" y="8301875"/>
            <a:ext cx="31389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i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-1 전처리</a:t>
            </a:r>
            <a:endParaRPr i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4-2 시각화</a:t>
            </a:r>
            <a:endParaRPr i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663425" y="2699425"/>
            <a:ext cx="91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7239671" y="6719263"/>
            <a:ext cx="31389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i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-1 코로나 동향</a:t>
            </a:r>
            <a:endParaRPr i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20" y="1651038"/>
            <a:ext cx="5923309" cy="590281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/>
        </p:nvSpPr>
        <p:spPr>
          <a:xfrm>
            <a:off x="2018200" y="381575"/>
            <a:ext cx="122601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결론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330600" y="92375"/>
            <a:ext cx="19095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05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6741275" y="1724274"/>
            <a:ext cx="8520600" cy="3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OECD 국제 무역 통계 자료를 보면, 영국을 제외한 모든 G20 국가들이 회복과 함께 플러스 성장을 했다.  농산물 가격이 10%이상 상승 했으며, 원유가격이 35%이상 증가했고, 전자제품 구매 붐으로 반도체 및 직접 회로에 대한 수요가 급증하면서 21년도 1분기 수출, 수입액이 각각 8.0%, 8.1% 증가했다.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코로나는 상품 가격과, 원유 가격, 원자재 가격 상승에 있어 직접적인 요소로 작용하면서 양의 상관관계를 가지게 되었다.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5228854" y="4619882"/>
            <a:ext cx="120873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2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THANK YOU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0889" y="1851895"/>
            <a:ext cx="233992" cy="2339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3"/>
          <p:cNvSpPr txBox="1"/>
          <p:nvPr/>
        </p:nvSpPr>
        <p:spPr>
          <a:xfrm>
            <a:off x="1039076" y="2359886"/>
            <a:ext cx="92028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92363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4906625" y="4708274"/>
            <a:ext cx="16263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분석 목적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2632925" y="4541850"/>
            <a:ext cx="17922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1012350" y="2321988"/>
            <a:ext cx="162633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분석	 목적</a:t>
            </a:r>
            <a:endParaRPr sz="77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163895" y="4403873"/>
            <a:ext cx="6211598" cy="80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1011825" y="467900"/>
            <a:ext cx="20127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701708" y="1923097"/>
            <a:ext cx="246624" cy="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6125" y="4079399"/>
            <a:ext cx="7434701" cy="58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4675" y="4079400"/>
            <a:ext cx="5905500" cy="592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 rot="387">
            <a:off x="9575416" y="2004397"/>
            <a:ext cx="7988400" cy="2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코로나가 전세계적으로 사회 전반에 큰 영향을 미치고 있는데 과연 무역에는 어떤 여향을 주는가?</a:t>
            </a:r>
            <a:endParaRPr b="1"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88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1161825" y="1846650"/>
            <a:ext cx="8149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전세계 코로나 동향</a:t>
            </a:r>
            <a:endParaRPr sz="400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1228395" y="2759248"/>
            <a:ext cx="621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1011825" y="467900"/>
            <a:ext cx="81498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1-1. 코로나 동향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7193283" y="1249072"/>
            <a:ext cx="246624" cy="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625" y="2836850"/>
            <a:ext cx="6762750" cy="70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6488" y="5703863"/>
            <a:ext cx="968692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8550600" y="5953350"/>
            <a:ext cx="605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ighlight>
                  <a:schemeClr val="lt1"/>
                </a:highlight>
                <a:hlinkClick r:id="rId7"/>
              </a:rPr>
              <a:t>https://coronaboard.kr/</a:t>
            </a: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( 출처 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8375500" y="2836850"/>
            <a:ext cx="94479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 나라별로 누적확진자 수를 확인.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전세계적으로 확진자 수 동향 파악.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코로나 시발점 부터 현재까지 수집.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92363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906625" y="4708274"/>
            <a:ext cx="16263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데이터 수집 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632925" y="4541850"/>
            <a:ext cx="17922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321375" y="846900"/>
            <a:ext cx="8149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데이터 수집</a:t>
            </a:r>
            <a:endParaRPr sz="77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1228395" y="2759248"/>
            <a:ext cx="6211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254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AutoNum type="arabicPeriod"/>
            </a:pPr>
            <a:r>
              <a:rPr lang="en-US" sz="3100">
                <a:solidFill>
                  <a:srgbClr val="FFFFFF"/>
                </a:solidFill>
              </a:rPr>
              <a:t>무역양의 데이터가 많은 곳</a:t>
            </a:r>
            <a:endParaRPr sz="3100">
              <a:solidFill>
                <a:srgbClr val="FFFFF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-4254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AutoNum type="arabicPeriod"/>
            </a:pPr>
            <a:r>
              <a:rPr lang="en-US" sz="3100">
                <a:solidFill>
                  <a:srgbClr val="FFFFFF"/>
                </a:solidFill>
              </a:rPr>
              <a:t>우리나라 주요 거래국 </a:t>
            </a:r>
            <a:endParaRPr sz="3100">
              <a:solidFill>
                <a:srgbClr val="FFFFF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</a:rPr>
              <a:t>(미국, 중국, 일본, 한국, 대만, EU) </a:t>
            </a:r>
            <a:endParaRPr sz="3100">
              <a:solidFill>
                <a:srgbClr val="FFFFF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FFFF"/>
              </a:solidFill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1011825" y="467900"/>
            <a:ext cx="20127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lang="en-US" sz="11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701708" y="1923097"/>
            <a:ext cx="246624" cy="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1650" y="942988"/>
            <a:ext cx="8583326" cy="450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925" y="5770775"/>
            <a:ext cx="11507777" cy="38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11883125" y="5879600"/>
            <a:ext cx="57219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3.각 나라별로 월별 수출입</a:t>
            </a:r>
            <a:endParaRPr sz="3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데이터를 수집한다. </a:t>
            </a:r>
            <a:endParaRPr sz="3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11935850" y="7587575"/>
            <a:ext cx="53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자료 출처 :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92363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5752925" y="4708274"/>
            <a:ext cx="16263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코로나 데이터 분석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3566775" y="4541850"/>
            <a:ext cx="17922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2557400" y="310474"/>
            <a:ext cx="162633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코로나 데이터 분석</a:t>
            </a:r>
            <a:endParaRPr sz="6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163895" y="4403873"/>
            <a:ext cx="6211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765200" y="69225"/>
            <a:ext cx="17922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</a:t>
            </a: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b="0" i="0" sz="9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2203208" y="1025897"/>
            <a:ext cx="246624" cy="2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825" y="2488950"/>
            <a:ext cx="9581701" cy="45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3525" y="2488950"/>
            <a:ext cx="6320425" cy="28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1825" y="7049000"/>
            <a:ext cx="9581701" cy="25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/>
        </p:nvSpPr>
        <p:spPr>
          <a:xfrm>
            <a:off x="10844200" y="5917075"/>
            <a:ext cx="57873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누적 확진자 수에 대한 </a:t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데이터프레임 생성 및 처리</a:t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1413175" y="1272525"/>
            <a:ext cx="10491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r>
              <a:rPr lang="en-US" sz="4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-1 전처리</a:t>
            </a:r>
            <a:endParaRPr sz="4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